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Economica"/>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Economica-regular.fntdata"/><Relationship Id="rId21" Type="http://schemas.openxmlformats.org/officeDocument/2006/relationships/slide" Target="slides/slide16.xml"/><Relationship Id="rId24" Type="http://schemas.openxmlformats.org/officeDocument/2006/relationships/font" Target="fonts/Economica-italic.fntdata"/><Relationship Id="rId23" Type="http://schemas.openxmlformats.org/officeDocument/2006/relationships/font" Target="fonts/Economic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Economica-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d66752b5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fd66752b5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6c28f02e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f6c28f02e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rgbClr val="595959"/>
                </a:solidFill>
              </a:rPr>
              <a:t>• Discuss your team’s FMEA, including critical potential failures and how your design mitigated these potential failures. Discuss the risk trade-off analysis that your team has performed.</a:t>
            </a:r>
            <a:endParaRPr sz="900">
              <a:solidFill>
                <a:srgbClr val="595959"/>
              </a:solidFill>
            </a:endParaRPr>
          </a:p>
          <a:p>
            <a:pPr indent="0" lvl="0" marL="0" rtl="0" algn="l">
              <a:lnSpc>
                <a:spcPct val="115000"/>
              </a:lnSpc>
              <a:spcBef>
                <a:spcPts val="1200"/>
              </a:spcBef>
              <a:spcAft>
                <a:spcPts val="0"/>
              </a:spcAft>
              <a:buClr>
                <a:schemeClr val="dk1"/>
              </a:buClr>
              <a:buSzPts val="1100"/>
              <a:buFont typeface="Arial"/>
              <a:buNone/>
            </a:pPr>
            <a:r>
              <a:rPr lang="en" sz="900">
                <a:solidFill>
                  <a:srgbClr val="595959"/>
                </a:solidFill>
              </a:rPr>
              <a:t> • Provide an overview of the Testing Procedures that you will complete in the second semester to prove the ERs have been met. </a:t>
            </a:r>
            <a:endParaRPr sz="900">
              <a:solidFill>
                <a:srgbClr val="595959"/>
              </a:solidFill>
            </a:endParaRPr>
          </a:p>
          <a:p>
            <a:pPr indent="0" lvl="0" marL="0" rtl="0" algn="l">
              <a:lnSpc>
                <a:spcPct val="115000"/>
              </a:lnSpc>
              <a:spcBef>
                <a:spcPts val="1200"/>
              </a:spcBef>
              <a:spcAft>
                <a:spcPts val="1200"/>
              </a:spcAft>
              <a:buClr>
                <a:schemeClr val="dk1"/>
              </a:buClr>
              <a:buSzPts val="1100"/>
              <a:buFont typeface="Arial"/>
              <a:buNone/>
            </a:pPr>
            <a:r>
              <a:rPr lang="en" sz="900">
                <a:solidFill>
                  <a:srgbClr val="595959"/>
                </a:solidFill>
              </a:rPr>
              <a:t>• List all equipment, resources, space, etc. needed to complete the Testing Procedures.</a:t>
            </a:r>
            <a:endParaRPr sz="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d66752b5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fd66752b5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d66752b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fd66752b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f6c28f02e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f6c28f02e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Provide a schedule for the next term showing when key tasks will be completed. Indicate if you are currently on, ahead, or behind schedule. Discuss how the team broke down the work for each person. </a:t>
            </a:r>
            <a:r>
              <a:rPr b="1" lang="en" sz="1000">
                <a:solidFill>
                  <a:schemeClr val="dk1"/>
                </a:solidFill>
                <a:latin typeface="Open Sans"/>
                <a:ea typeface="Open Sans"/>
                <a:cs typeface="Open Sans"/>
                <a:sym typeface="Open Sans"/>
              </a:rPr>
              <a:t>The schedule must include more deadlines than what the class provides in the overall course schedule (break up all deliverables into manageable tasks).</a:t>
            </a:r>
            <a:r>
              <a:rPr lang="en" sz="1000">
                <a:solidFill>
                  <a:schemeClr val="dk1"/>
                </a:solidFill>
                <a:latin typeface="Open Sans"/>
                <a:ea typeface="Open Sans"/>
                <a:cs typeface="Open Sans"/>
                <a:sym typeface="Open Sans"/>
              </a:rPr>
              <a:t>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Describe the project’s budget including total dollars available, anticipated expenses, actual expenses to date, and the resulting balance. </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d66752b5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d66752b5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d66752b51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d66752b51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fd66752b5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fd66752b5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 Create and bring either a low fidelity prototype of your compete proposed design or several prototypes of critical subsystems. The prototype CANNOT be entirely 3D printed. </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Bring at least </a:t>
            </a:r>
            <a:r>
              <a:rPr b="1" lang="en" sz="1000">
                <a:solidFill>
                  <a:schemeClr val="dk1"/>
                </a:solidFill>
                <a:latin typeface="Open Sans"/>
                <a:ea typeface="Open Sans"/>
                <a:cs typeface="Open Sans"/>
                <a:sym typeface="Open Sans"/>
              </a:rPr>
              <a:t>FIVE</a:t>
            </a:r>
            <a:r>
              <a:rPr lang="en" sz="1000">
                <a:solidFill>
                  <a:schemeClr val="dk1"/>
                </a:solidFill>
                <a:latin typeface="Open Sans"/>
                <a:ea typeface="Open Sans"/>
                <a:cs typeface="Open Sans"/>
                <a:sym typeface="Open Sans"/>
              </a:rPr>
              <a:t> physical copies of your current state (draft) of the CAD package and Bill of Materials (BOM).</a:t>
            </a:r>
            <a:endParaRPr sz="1000">
              <a:solidFill>
                <a:schemeClr val="dk1"/>
              </a:solidFill>
              <a:latin typeface="Open Sans"/>
              <a:ea typeface="Open Sans"/>
              <a:cs typeface="Open Sans"/>
              <a:sym typeface="Open Sans"/>
            </a:endParaRPr>
          </a:p>
          <a:p>
            <a:pPr indent="-292100" lvl="0" marL="457200" rtl="0" algn="l">
              <a:lnSpc>
                <a:spcPct val="115000"/>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During the presentation, refer to the physical prototype that your team has created and the Bill of Materials. Prototype Comments:</a:t>
            </a: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fd8c6389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fd8c6389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f6c28f02e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f6c28f02e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f6c28f02e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f6c28f02e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595959"/>
              </a:buClr>
              <a:buSzPts val="1200"/>
              <a:buChar char="●"/>
            </a:pPr>
            <a:r>
              <a:rPr lang="en" sz="1200">
                <a:solidFill>
                  <a:srgbClr val="595959"/>
                </a:solidFill>
              </a:rPr>
              <a:t>Describe current state of your design and CAD model</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Provide high quality image of your design with subsystems labeled on the image.</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en" sz="1200">
                <a:solidFill>
                  <a:srgbClr val="595959"/>
                </a:solidFill>
              </a:rPr>
              <a:t>Provide computational proof that the CRs and ERs have been satisfied. Discuss analytical analysis that have been conducted to prove the design will be successful.</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fd66752b5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fd66752b5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d66752b51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d66752b51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d66752b5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d66752b5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fd66752b51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fd66752b51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thermal.ferrotec.com/technology/thermoelectric-reference-guide/thermalref13/" TargetMode="External"/><Relationship Id="rId4" Type="http://schemas.openxmlformats.org/officeDocument/2006/relationships/hyperlink" Target="https://www.dynamicslr.com/a-guide-on-how-to-calculate-solar-panels-outpu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nvSpPr>
        <p:spPr>
          <a:xfrm>
            <a:off x="3044700" y="1363880"/>
            <a:ext cx="3054600" cy="15372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b="1" lang="en" sz="4500">
                <a:solidFill>
                  <a:srgbClr val="000000"/>
                </a:solidFill>
                <a:latin typeface="Economica"/>
                <a:ea typeface="Economica"/>
                <a:cs typeface="Economica"/>
                <a:sym typeface="Economica"/>
              </a:rPr>
              <a:t>EV Moghaddam</a:t>
            </a:r>
            <a:endParaRPr b="1" sz="4500">
              <a:solidFill>
                <a:srgbClr val="000000"/>
              </a:solidFill>
              <a:latin typeface="Economica"/>
              <a:ea typeface="Economica"/>
              <a:cs typeface="Economica"/>
              <a:sym typeface="Economica"/>
            </a:endParaRPr>
          </a:p>
        </p:txBody>
      </p:sp>
      <p:sp>
        <p:nvSpPr>
          <p:cNvPr id="63" name="Google Shape;63;p13"/>
          <p:cNvSpPr txBox="1"/>
          <p:nvPr/>
        </p:nvSpPr>
        <p:spPr>
          <a:xfrm>
            <a:off x="3044700" y="3116580"/>
            <a:ext cx="3054600" cy="7014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rPr lang="en" sz="1712">
                <a:solidFill>
                  <a:srgbClr val="000000"/>
                </a:solidFill>
                <a:latin typeface="Economica"/>
                <a:ea typeface="Economica"/>
                <a:cs typeface="Economica"/>
                <a:sym typeface="Economica"/>
              </a:rPr>
              <a:t>Terrell Blackgoat</a:t>
            </a:r>
            <a:endParaRPr sz="1712">
              <a:solidFill>
                <a:srgbClr val="000000"/>
              </a:solidFill>
              <a:latin typeface="Economica"/>
              <a:ea typeface="Economica"/>
              <a:cs typeface="Economica"/>
              <a:sym typeface="Economica"/>
            </a:endParaRPr>
          </a:p>
          <a:p>
            <a:pPr indent="0" lvl="0" marL="0" rtl="0" algn="ctr">
              <a:lnSpc>
                <a:spcPct val="80000"/>
              </a:lnSpc>
              <a:spcBef>
                <a:spcPts val="0"/>
              </a:spcBef>
              <a:spcAft>
                <a:spcPts val="0"/>
              </a:spcAft>
              <a:buNone/>
            </a:pPr>
            <a:r>
              <a:rPr lang="en" sz="1712">
                <a:solidFill>
                  <a:srgbClr val="000000"/>
                </a:solidFill>
                <a:latin typeface="Economica"/>
                <a:ea typeface="Economica"/>
                <a:cs typeface="Economica"/>
                <a:sym typeface="Economica"/>
              </a:rPr>
              <a:t>Miwa Dawidowicz</a:t>
            </a:r>
            <a:endParaRPr sz="1712">
              <a:solidFill>
                <a:srgbClr val="000000"/>
              </a:solidFill>
              <a:latin typeface="Economica"/>
              <a:ea typeface="Economica"/>
              <a:cs typeface="Economica"/>
              <a:sym typeface="Economica"/>
            </a:endParaRPr>
          </a:p>
          <a:p>
            <a:pPr indent="0" lvl="0" marL="0" rtl="0" algn="ctr">
              <a:lnSpc>
                <a:spcPct val="80000"/>
              </a:lnSpc>
              <a:spcBef>
                <a:spcPts val="0"/>
              </a:spcBef>
              <a:spcAft>
                <a:spcPts val="0"/>
              </a:spcAft>
              <a:buNone/>
            </a:pPr>
            <a:r>
              <a:rPr lang="en" sz="1712">
                <a:solidFill>
                  <a:srgbClr val="000000"/>
                </a:solidFill>
                <a:latin typeface="Economica"/>
                <a:ea typeface="Economica"/>
                <a:cs typeface="Economica"/>
                <a:sym typeface="Economica"/>
              </a:rPr>
              <a:t>Austin Engelbrecht</a:t>
            </a:r>
            <a:endParaRPr sz="1712">
              <a:solidFill>
                <a:srgbClr val="000000"/>
              </a:solidFill>
              <a:latin typeface="Economica"/>
              <a:ea typeface="Economica"/>
              <a:cs typeface="Economica"/>
              <a:sym typeface="Economica"/>
            </a:endParaRPr>
          </a:p>
        </p:txBody>
      </p:sp>
      <p:pic>
        <p:nvPicPr>
          <p:cNvPr id="64" name="Google Shape;64;p13"/>
          <p:cNvPicPr preferRelativeResize="0"/>
          <p:nvPr/>
        </p:nvPicPr>
        <p:blipFill>
          <a:blip r:embed="rId3">
            <a:alphaModFix/>
          </a:blip>
          <a:stretch>
            <a:fillRect/>
          </a:stretch>
        </p:blipFill>
        <p:spPr>
          <a:xfrm>
            <a:off x="5424000" y="3817963"/>
            <a:ext cx="759325" cy="759325"/>
          </a:xfrm>
          <a:prstGeom prst="rect">
            <a:avLst/>
          </a:prstGeom>
          <a:noFill/>
          <a:ln>
            <a:noFill/>
          </a:ln>
        </p:spPr>
      </p:pic>
      <p:sp>
        <p:nvSpPr>
          <p:cNvPr id="65" name="Google Shape;65;p13"/>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11/3/21</a:t>
            </a:r>
            <a:endParaRPr sz="1000">
              <a:latin typeface="Open Sans"/>
              <a:ea typeface="Open Sans"/>
              <a:cs typeface="Open Sans"/>
              <a:sym typeface="Open Sans"/>
            </a:endParaRPr>
          </a:p>
        </p:txBody>
      </p:sp>
      <p:sp>
        <p:nvSpPr>
          <p:cNvPr id="66" name="Google Shape;6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Requirements</a:t>
            </a:r>
            <a:endParaRPr/>
          </a:p>
        </p:txBody>
      </p:sp>
      <p:sp>
        <p:nvSpPr>
          <p:cNvPr id="147" name="Google Shape;147;p22"/>
          <p:cNvSpPr txBox="1"/>
          <p:nvPr>
            <p:ph idx="1" type="body"/>
          </p:nvPr>
        </p:nvSpPr>
        <p:spPr>
          <a:xfrm>
            <a:off x="311700" y="1225225"/>
            <a:ext cx="5323800" cy="33540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Since solar panels convert sunlight into electricity, excess energy can be stored into batteries . Thus leaving solar panels the potential to power different components of the car.</a:t>
            </a:r>
            <a:endParaRPr/>
          </a:p>
          <a:p>
            <a:pPr indent="-325755" lvl="0" marL="457200" rtl="0" algn="l">
              <a:spcBef>
                <a:spcPts val="0"/>
              </a:spcBef>
              <a:spcAft>
                <a:spcPts val="0"/>
              </a:spcAft>
              <a:buSzPct val="100000"/>
              <a:buChar char="●"/>
            </a:pPr>
            <a:r>
              <a:rPr lang="en"/>
              <a:t>In order to calculate the amount of energy that would be gathered by the monocrystalline solar panel, we used this equation to estimate the electricity output that would be generated by the solar panels:</a:t>
            </a:r>
            <a:endParaRPr/>
          </a:p>
          <a:p>
            <a:pPr indent="-304165" lvl="1" marL="914400" rtl="0" algn="l">
              <a:spcBef>
                <a:spcPts val="0"/>
              </a:spcBef>
              <a:spcAft>
                <a:spcPts val="0"/>
              </a:spcAft>
              <a:buSzPct val="100000"/>
              <a:buChar char="○"/>
            </a:pPr>
            <a:r>
              <a:rPr lang="en"/>
              <a:t>Average hours of sunlight * Solar panel watts * Performance Ratio (~75%) = daily watt hours [2]</a:t>
            </a:r>
            <a:endParaRPr/>
          </a:p>
          <a:p>
            <a:pPr indent="-304164" lvl="2" marL="1371600" rtl="0" algn="l">
              <a:spcBef>
                <a:spcPts val="0"/>
              </a:spcBef>
              <a:spcAft>
                <a:spcPts val="0"/>
              </a:spcAft>
              <a:buSzPct val="100000"/>
              <a:buChar char="■"/>
            </a:pPr>
            <a:r>
              <a:rPr lang="en"/>
              <a:t>(10.6 hours)*(175 Watt)*(0.75) =</a:t>
            </a:r>
            <a:r>
              <a:rPr b="1" lang="en"/>
              <a:t> 1,391 daily watt-hours</a:t>
            </a:r>
            <a:endParaRPr b="1"/>
          </a:p>
          <a:p>
            <a:pPr indent="0" lvl="0" marL="0" rtl="0" algn="l">
              <a:spcBef>
                <a:spcPts val="1200"/>
              </a:spcBef>
              <a:spcAft>
                <a:spcPts val="1200"/>
              </a:spcAft>
              <a:buNone/>
            </a:pPr>
            <a:r>
              <a:t/>
            </a:r>
            <a:endParaRPr/>
          </a:p>
        </p:txBody>
      </p:sp>
      <p:sp>
        <p:nvSpPr>
          <p:cNvPr id="148" name="Google Shape;148;p22"/>
          <p:cNvSpPr txBox="1"/>
          <p:nvPr>
            <p:ph idx="12" type="sldNum"/>
          </p:nvPr>
        </p:nvSpPr>
        <p:spPr>
          <a:xfrm>
            <a:off x="8089245" y="4663225"/>
            <a:ext cx="9318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1300"/>
              <a:t>Miwa </a:t>
            </a:r>
            <a:fld id="{00000000-1234-1234-1234-123412341234}" type="slidenum">
              <a:rPr b="1" lang="en" sz="1300"/>
              <a:t>‹#›</a:t>
            </a:fld>
            <a:endParaRPr b="1" sz="1300"/>
          </a:p>
        </p:txBody>
      </p:sp>
      <p:sp>
        <p:nvSpPr>
          <p:cNvPr id="149" name="Google Shape;149;p22"/>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11/3/21</a:t>
            </a:r>
            <a:endParaRPr sz="1000">
              <a:latin typeface="Open Sans"/>
              <a:ea typeface="Open Sans"/>
              <a:cs typeface="Open Sans"/>
              <a:sym typeface="Open Sans"/>
            </a:endParaRPr>
          </a:p>
        </p:txBody>
      </p:sp>
      <p:pic>
        <p:nvPicPr>
          <p:cNvPr id="150" name="Google Shape;150;p22"/>
          <p:cNvPicPr preferRelativeResize="0"/>
          <p:nvPr/>
        </p:nvPicPr>
        <p:blipFill>
          <a:blip r:embed="rId3">
            <a:alphaModFix/>
          </a:blip>
          <a:stretch>
            <a:fillRect/>
          </a:stretch>
        </p:blipFill>
        <p:spPr>
          <a:xfrm>
            <a:off x="5635500" y="1663325"/>
            <a:ext cx="3078751" cy="1973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Validation</a:t>
            </a:r>
            <a:endParaRPr/>
          </a:p>
        </p:txBody>
      </p:sp>
      <p:sp>
        <p:nvSpPr>
          <p:cNvPr id="156" name="Google Shape;156;p2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Testing Procedures that we will complete in second semester:</a:t>
            </a:r>
            <a:endParaRPr/>
          </a:p>
          <a:p>
            <a:pPr indent="-317500" lvl="1" marL="914400" rtl="0" algn="l">
              <a:spcBef>
                <a:spcPts val="0"/>
              </a:spcBef>
              <a:spcAft>
                <a:spcPts val="0"/>
              </a:spcAft>
              <a:buSzPts val="1400"/>
              <a:buChar char="○"/>
            </a:pPr>
            <a:r>
              <a:rPr lang="en"/>
              <a:t>Using computer software and physical devices to test the design’s components including the solar panel, diffuser, and thermoelectric generator</a:t>
            </a:r>
            <a:endParaRPr/>
          </a:p>
          <a:p>
            <a:pPr indent="-317500" lvl="1" marL="914400" rtl="0" algn="l">
              <a:spcBef>
                <a:spcPts val="0"/>
              </a:spcBef>
              <a:spcAft>
                <a:spcPts val="0"/>
              </a:spcAft>
              <a:buSzPts val="1400"/>
              <a:buChar char="○"/>
            </a:pPr>
            <a:r>
              <a:rPr lang="en"/>
              <a:t>Also testing the storage components and their ability to be used in real scenarios</a:t>
            </a:r>
            <a:endParaRPr/>
          </a:p>
          <a:p>
            <a:pPr indent="-342900" lvl="0" marL="457200" rtl="0" algn="l">
              <a:spcBef>
                <a:spcPts val="0"/>
              </a:spcBef>
              <a:spcAft>
                <a:spcPts val="0"/>
              </a:spcAft>
              <a:buSzPts val="1800"/>
              <a:buChar char="●"/>
            </a:pPr>
            <a:r>
              <a:rPr lang="en"/>
              <a:t>The equipment needed to </a:t>
            </a:r>
            <a:r>
              <a:rPr lang="en"/>
              <a:t>complete</a:t>
            </a:r>
            <a:r>
              <a:rPr lang="en"/>
              <a:t> the Testing Procedures include:</a:t>
            </a:r>
            <a:endParaRPr/>
          </a:p>
          <a:p>
            <a:pPr indent="-317500" lvl="1" marL="914400" rtl="0" algn="l">
              <a:spcBef>
                <a:spcPts val="0"/>
              </a:spcBef>
              <a:spcAft>
                <a:spcPts val="0"/>
              </a:spcAft>
              <a:buSzPts val="1400"/>
              <a:buChar char="○"/>
            </a:pPr>
            <a:r>
              <a:rPr lang="en"/>
              <a:t>Multimeter to measure current and voltage</a:t>
            </a:r>
            <a:endParaRPr/>
          </a:p>
          <a:p>
            <a:pPr indent="-317500" lvl="1" marL="914400" rtl="0" algn="l">
              <a:spcBef>
                <a:spcPts val="0"/>
              </a:spcBef>
              <a:spcAft>
                <a:spcPts val="0"/>
              </a:spcAft>
              <a:buSzPts val="1400"/>
              <a:buChar char="○"/>
            </a:pPr>
            <a:r>
              <a:rPr lang="en"/>
              <a:t>Computer software to provide basis of data</a:t>
            </a:r>
            <a:endParaRPr/>
          </a:p>
          <a:p>
            <a:pPr indent="-317500" lvl="1" marL="914400" rtl="0" algn="l">
              <a:spcBef>
                <a:spcPts val="0"/>
              </a:spcBef>
              <a:spcAft>
                <a:spcPts val="0"/>
              </a:spcAft>
              <a:buSzPts val="1400"/>
              <a:buChar char="○"/>
            </a:pPr>
            <a:r>
              <a:rPr lang="en"/>
              <a:t>Battery tester</a:t>
            </a:r>
            <a:endParaRPr/>
          </a:p>
          <a:p>
            <a:pPr indent="-317500" lvl="1" marL="914400" rtl="0" algn="l">
              <a:spcBef>
                <a:spcPts val="0"/>
              </a:spcBef>
              <a:spcAft>
                <a:spcPts val="0"/>
              </a:spcAft>
              <a:buSzPts val="1400"/>
              <a:buChar char="○"/>
            </a:pPr>
            <a:r>
              <a:rPr lang="en"/>
              <a:t>All of the components of the design in order to test their effectiveness</a:t>
            </a:r>
            <a:endParaRPr/>
          </a:p>
        </p:txBody>
      </p:sp>
      <p:sp>
        <p:nvSpPr>
          <p:cNvPr id="157" name="Google Shape;157;p23"/>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11/3/21</a:t>
            </a:r>
            <a:endParaRPr sz="1000">
              <a:latin typeface="Open Sans"/>
              <a:ea typeface="Open Sans"/>
              <a:cs typeface="Open Sans"/>
              <a:sym typeface="Open Sans"/>
            </a:endParaRPr>
          </a:p>
        </p:txBody>
      </p:sp>
      <p:sp>
        <p:nvSpPr>
          <p:cNvPr id="158" name="Google Shape;158;p23"/>
          <p:cNvSpPr txBox="1"/>
          <p:nvPr>
            <p:ph idx="12" type="sldNum"/>
          </p:nvPr>
        </p:nvSpPr>
        <p:spPr>
          <a:xfrm>
            <a:off x="8211371" y="4663225"/>
            <a:ext cx="809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Miwa </a:t>
            </a:r>
            <a:fld id="{00000000-1234-1234-1234-123412341234}" type="slidenum">
              <a:rPr b="1" lang="en" sz="1300"/>
              <a:t>‹#›</a:t>
            </a:fld>
            <a:endParaRPr b="1" sz="1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Validation</a:t>
            </a:r>
            <a:endParaRPr/>
          </a:p>
        </p:txBody>
      </p:sp>
      <p:sp>
        <p:nvSpPr>
          <p:cNvPr id="164" name="Google Shape;164;p24"/>
          <p:cNvSpPr txBox="1"/>
          <p:nvPr>
            <p:ph idx="12" type="sldNum"/>
          </p:nvPr>
        </p:nvSpPr>
        <p:spPr>
          <a:xfrm>
            <a:off x="8159246" y="4663225"/>
            <a:ext cx="8619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SzPts val="1018"/>
              <a:buNone/>
            </a:pPr>
            <a:r>
              <a:rPr b="1" lang="en" sz="1325"/>
              <a:t> Miwa </a:t>
            </a:r>
            <a:fld id="{00000000-1234-1234-1234-123412341234}" type="slidenum">
              <a:rPr b="1" lang="en" sz="1325"/>
              <a:t>‹#›</a:t>
            </a:fld>
            <a:endParaRPr b="1" sz="1325"/>
          </a:p>
        </p:txBody>
      </p:sp>
      <p:pic>
        <p:nvPicPr>
          <p:cNvPr id="165" name="Google Shape;165;p24"/>
          <p:cNvPicPr preferRelativeResize="0"/>
          <p:nvPr/>
        </p:nvPicPr>
        <p:blipFill>
          <a:blip r:embed="rId3">
            <a:alphaModFix/>
          </a:blip>
          <a:stretch>
            <a:fillRect/>
          </a:stretch>
        </p:blipFill>
        <p:spPr>
          <a:xfrm>
            <a:off x="152400" y="1299625"/>
            <a:ext cx="8839203" cy="2541910"/>
          </a:xfrm>
          <a:prstGeom prst="rect">
            <a:avLst/>
          </a:prstGeom>
          <a:noFill/>
          <a:ln>
            <a:noFill/>
          </a:ln>
        </p:spPr>
      </p:pic>
      <p:sp>
        <p:nvSpPr>
          <p:cNvPr id="166" name="Google Shape;166;p24"/>
          <p:cNvSpPr txBox="1"/>
          <p:nvPr/>
        </p:nvSpPr>
        <p:spPr>
          <a:xfrm>
            <a:off x="3193650" y="3916450"/>
            <a:ext cx="275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Table 1:</a:t>
            </a:r>
            <a:r>
              <a:rPr lang="en">
                <a:latin typeface="Open Sans"/>
                <a:ea typeface="Open Sans"/>
                <a:cs typeface="Open Sans"/>
                <a:sym typeface="Open Sans"/>
              </a:rPr>
              <a:t> EV Moghaddam </a:t>
            </a:r>
            <a:r>
              <a:rPr lang="en">
                <a:solidFill>
                  <a:schemeClr val="dk1"/>
                </a:solidFill>
                <a:latin typeface="Open Sans"/>
                <a:ea typeface="Open Sans"/>
                <a:cs typeface="Open Sans"/>
                <a:sym typeface="Open Sans"/>
              </a:rPr>
              <a:t>FMEA </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Semester 1 Current Project Timeline</a:t>
            </a:r>
            <a:endParaRPr/>
          </a:p>
        </p:txBody>
      </p:sp>
      <p:sp>
        <p:nvSpPr>
          <p:cNvPr id="172" name="Google Shape;172;p25"/>
          <p:cNvSpPr txBox="1"/>
          <p:nvPr>
            <p:ph idx="12" type="sldNum"/>
          </p:nvPr>
        </p:nvSpPr>
        <p:spPr>
          <a:xfrm>
            <a:off x="7722414" y="4663225"/>
            <a:ext cx="129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Terrell </a:t>
            </a:r>
            <a:fld id="{00000000-1234-1234-1234-123412341234}" type="slidenum">
              <a:rPr b="1" lang="en" sz="1300"/>
              <a:t>‹#›</a:t>
            </a:fld>
            <a:endParaRPr b="1" sz="1300"/>
          </a:p>
        </p:txBody>
      </p:sp>
      <p:sp>
        <p:nvSpPr>
          <p:cNvPr id="173" name="Google Shape;173;p25"/>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11/3/21</a:t>
            </a:r>
            <a:endParaRPr sz="1000">
              <a:latin typeface="Open Sans"/>
              <a:ea typeface="Open Sans"/>
              <a:cs typeface="Open Sans"/>
              <a:sym typeface="Open Sans"/>
            </a:endParaRPr>
          </a:p>
        </p:txBody>
      </p:sp>
      <p:pic>
        <p:nvPicPr>
          <p:cNvPr id="174" name="Google Shape;174;p25"/>
          <p:cNvPicPr preferRelativeResize="0"/>
          <p:nvPr/>
        </p:nvPicPr>
        <p:blipFill>
          <a:blip r:embed="rId3">
            <a:alphaModFix/>
          </a:blip>
          <a:stretch>
            <a:fillRect/>
          </a:stretch>
        </p:blipFill>
        <p:spPr>
          <a:xfrm>
            <a:off x="515688" y="1147225"/>
            <a:ext cx="8112609" cy="3434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Schedule and Budget</a:t>
            </a:r>
            <a:endParaRPr/>
          </a:p>
        </p:txBody>
      </p:sp>
      <p:sp>
        <p:nvSpPr>
          <p:cNvPr id="180" name="Google Shape;180;p26"/>
          <p:cNvSpPr txBox="1"/>
          <p:nvPr>
            <p:ph idx="1" type="body"/>
          </p:nvPr>
        </p:nvSpPr>
        <p:spPr>
          <a:xfrm>
            <a:off x="4572000" y="1309525"/>
            <a:ext cx="4353600" cy="3191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Budget</a:t>
            </a:r>
            <a:endParaRPr/>
          </a:p>
          <a:p>
            <a:pPr indent="-317500" lvl="1" marL="914400" rtl="0" algn="l">
              <a:spcBef>
                <a:spcPts val="0"/>
              </a:spcBef>
              <a:spcAft>
                <a:spcPts val="0"/>
              </a:spcAft>
              <a:buSzPts val="1400"/>
              <a:buChar char="○"/>
            </a:pPr>
            <a:r>
              <a:rPr lang="en"/>
              <a:t>Current budget allowance </a:t>
            </a:r>
            <a:endParaRPr/>
          </a:p>
          <a:p>
            <a:pPr indent="-317500" lvl="2" marL="1371600" rtl="0" algn="l">
              <a:spcBef>
                <a:spcPts val="0"/>
              </a:spcBef>
              <a:spcAft>
                <a:spcPts val="0"/>
              </a:spcAft>
              <a:buSzPts val="1400"/>
              <a:buChar char="■"/>
            </a:pPr>
            <a:r>
              <a:rPr lang="en"/>
              <a:t>$1500</a:t>
            </a:r>
            <a:endParaRPr/>
          </a:p>
          <a:p>
            <a:pPr indent="-317500" lvl="2" marL="1371600" rtl="0" algn="l">
              <a:spcBef>
                <a:spcPts val="0"/>
              </a:spcBef>
              <a:spcAft>
                <a:spcPts val="0"/>
              </a:spcAft>
              <a:buSzPts val="1400"/>
              <a:buChar char="■"/>
            </a:pPr>
            <a:r>
              <a:rPr lang="en"/>
              <a:t>Most of the current prototyping was made out of materials that were already on hand.</a:t>
            </a:r>
            <a:endParaRPr/>
          </a:p>
          <a:p>
            <a:pPr indent="-317500" lvl="1" marL="914400" rtl="0" algn="l">
              <a:spcBef>
                <a:spcPts val="0"/>
              </a:spcBef>
              <a:spcAft>
                <a:spcPts val="0"/>
              </a:spcAft>
              <a:buSzPts val="1400"/>
              <a:buChar char="○"/>
            </a:pPr>
            <a:r>
              <a:rPr lang="en"/>
              <a:t>~ $ 980 estimated purchasing budget</a:t>
            </a:r>
            <a:endParaRPr/>
          </a:p>
          <a:p>
            <a:pPr indent="-317500" lvl="2" marL="1371600" rtl="0" algn="l">
              <a:spcBef>
                <a:spcPts val="0"/>
              </a:spcBef>
              <a:spcAft>
                <a:spcPts val="0"/>
              </a:spcAft>
              <a:buSzPts val="1400"/>
              <a:buChar char="■"/>
            </a:pPr>
            <a:r>
              <a:rPr lang="en"/>
              <a:t>3D printing diffuser</a:t>
            </a:r>
            <a:endParaRPr/>
          </a:p>
          <a:p>
            <a:pPr indent="-317500" lvl="2" marL="1371600" rtl="0" algn="l">
              <a:spcBef>
                <a:spcPts val="0"/>
              </a:spcBef>
              <a:spcAft>
                <a:spcPts val="0"/>
              </a:spcAft>
              <a:buSzPts val="1400"/>
              <a:buChar char="■"/>
            </a:pPr>
            <a:r>
              <a:rPr lang="en"/>
              <a:t>Purchasing TEG and film solar panels.</a:t>
            </a:r>
            <a:endParaRPr/>
          </a:p>
        </p:txBody>
      </p:sp>
      <p:sp>
        <p:nvSpPr>
          <p:cNvPr id="181" name="Google Shape;181;p26"/>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11/3/21</a:t>
            </a:r>
            <a:endParaRPr sz="1000">
              <a:latin typeface="Open Sans"/>
              <a:ea typeface="Open Sans"/>
              <a:cs typeface="Open Sans"/>
              <a:sym typeface="Open Sans"/>
            </a:endParaRPr>
          </a:p>
        </p:txBody>
      </p:sp>
      <p:sp>
        <p:nvSpPr>
          <p:cNvPr id="182" name="Google Shape;182;p26"/>
          <p:cNvSpPr txBox="1"/>
          <p:nvPr>
            <p:ph idx="12" type="sldNum"/>
          </p:nvPr>
        </p:nvSpPr>
        <p:spPr>
          <a:xfrm>
            <a:off x="7317133" y="4663225"/>
            <a:ext cx="17040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Terrell </a:t>
            </a:r>
            <a:fld id="{00000000-1234-1234-1234-123412341234}" type="slidenum">
              <a:rPr b="1" lang="en" sz="1300"/>
              <a:t>‹#›</a:t>
            </a:fld>
            <a:endParaRPr b="1" sz="1300"/>
          </a:p>
        </p:txBody>
      </p:sp>
      <p:sp>
        <p:nvSpPr>
          <p:cNvPr id="183" name="Google Shape;183;p26"/>
          <p:cNvSpPr txBox="1"/>
          <p:nvPr>
            <p:ph idx="1" type="body"/>
          </p:nvPr>
        </p:nvSpPr>
        <p:spPr>
          <a:xfrm>
            <a:off x="311700" y="1209975"/>
            <a:ext cx="4353600" cy="33705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Clr>
                <a:schemeClr val="dk1"/>
              </a:buClr>
              <a:buSzPct val="55000"/>
              <a:buFont typeface="Arial"/>
              <a:buNone/>
            </a:pPr>
            <a:r>
              <a:rPr b="1" lang="en" sz="2000"/>
              <a:t>This Semester:</a:t>
            </a:r>
            <a:endParaRPr b="1" sz="2000"/>
          </a:p>
          <a:p>
            <a:pPr indent="-307975" lvl="0" marL="457200" rtl="0" algn="l">
              <a:spcBef>
                <a:spcPts val="1200"/>
              </a:spcBef>
              <a:spcAft>
                <a:spcPts val="0"/>
              </a:spcAft>
              <a:buSzPct val="100000"/>
              <a:buChar char="●"/>
            </a:pPr>
            <a:r>
              <a:rPr lang="en" sz="2000"/>
              <a:t>Manufacturing Diffuser</a:t>
            </a:r>
            <a:endParaRPr sz="2000"/>
          </a:p>
          <a:p>
            <a:pPr indent="-307975" lvl="1" marL="914400" rtl="0" algn="l">
              <a:spcBef>
                <a:spcPts val="0"/>
              </a:spcBef>
              <a:spcAft>
                <a:spcPts val="0"/>
              </a:spcAft>
              <a:buSzPct val="100000"/>
              <a:buChar char="○"/>
            </a:pPr>
            <a:r>
              <a:rPr lang="en" sz="2000"/>
              <a:t>Prototyping different diffuser designs.</a:t>
            </a:r>
            <a:endParaRPr sz="2000"/>
          </a:p>
          <a:p>
            <a:pPr indent="-307975" lvl="0" marL="457200" rtl="0" algn="l">
              <a:spcBef>
                <a:spcPts val="0"/>
              </a:spcBef>
              <a:spcAft>
                <a:spcPts val="0"/>
              </a:spcAft>
              <a:buSzPct val="100000"/>
              <a:buChar char="●"/>
            </a:pPr>
            <a:r>
              <a:rPr lang="en" sz="2000"/>
              <a:t>Prototype testing</a:t>
            </a:r>
            <a:endParaRPr sz="2000"/>
          </a:p>
          <a:p>
            <a:pPr indent="-307975" lvl="1" marL="914400" rtl="0" algn="l">
              <a:spcBef>
                <a:spcPts val="0"/>
              </a:spcBef>
              <a:spcAft>
                <a:spcPts val="0"/>
              </a:spcAft>
              <a:buSzPct val="100000"/>
              <a:buChar char="○"/>
            </a:pPr>
            <a:r>
              <a:rPr lang="en" sz="2000"/>
              <a:t>Gather data from Diffuser/ TEG/ Solar panel to analyze design concept.</a:t>
            </a:r>
            <a:endParaRPr b="1" sz="2000"/>
          </a:p>
          <a:p>
            <a:pPr indent="0" lvl="0" marL="0" rtl="0" algn="l">
              <a:spcBef>
                <a:spcPts val="1200"/>
              </a:spcBef>
              <a:spcAft>
                <a:spcPts val="0"/>
              </a:spcAft>
              <a:buNone/>
            </a:pPr>
            <a:r>
              <a:rPr b="1" lang="en" sz="2000"/>
              <a:t>Next</a:t>
            </a:r>
            <a:r>
              <a:rPr b="1" lang="en" sz="2000"/>
              <a:t> Semester:</a:t>
            </a:r>
            <a:endParaRPr b="1" sz="2000"/>
          </a:p>
          <a:p>
            <a:pPr indent="-307975" lvl="0" marL="457200" rtl="0" algn="l">
              <a:spcBef>
                <a:spcPts val="1200"/>
              </a:spcBef>
              <a:spcAft>
                <a:spcPts val="0"/>
              </a:spcAft>
              <a:buSzPct val="100000"/>
              <a:buChar char="●"/>
            </a:pPr>
            <a:r>
              <a:rPr lang="en" sz="2000"/>
              <a:t>Manufacturing Diffuser</a:t>
            </a:r>
            <a:endParaRPr sz="2000"/>
          </a:p>
          <a:p>
            <a:pPr indent="-307975" lvl="1" marL="914400" rtl="0" algn="l">
              <a:spcBef>
                <a:spcPts val="0"/>
              </a:spcBef>
              <a:spcAft>
                <a:spcPts val="0"/>
              </a:spcAft>
              <a:buSzPct val="100000"/>
              <a:buChar char="○"/>
            </a:pPr>
            <a:r>
              <a:rPr lang="en" sz="2000"/>
              <a:t>Prototyping</a:t>
            </a:r>
            <a:endParaRPr sz="2000"/>
          </a:p>
          <a:p>
            <a:pPr indent="-307975" lvl="0" marL="457200" rtl="0" algn="l">
              <a:spcBef>
                <a:spcPts val="0"/>
              </a:spcBef>
              <a:spcAft>
                <a:spcPts val="0"/>
              </a:spcAft>
              <a:buSzPct val="100000"/>
              <a:buChar char="●"/>
            </a:pPr>
            <a:r>
              <a:rPr lang="en" sz="2000"/>
              <a:t>Design Testing</a:t>
            </a:r>
            <a:endParaRPr sz="2000"/>
          </a:p>
          <a:p>
            <a:pPr indent="-307975" lvl="1" marL="914400" rtl="0" algn="l">
              <a:spcBef>
                <a:spcPts val="0"/>
              </a:spcBef>
              <a:spcAft>
                <a:spcPts val="0"/>
              </a:spcAft>
              <a:buSzPct val="100000"/>
              <a:buChar char="○"/>
            </a:pPr>
            <a:r>
              <a:rPr lang="en" sz="2000"/>
              <a:t>Prototype testing</a:t>
            </a:r>
            <a:endParaRPr sz="2000"/>
          </a:p>
          <a:p>
            <a:pPr indent="-307975" lvl="2" marL="1371600" rtl="0" algn="l">
              <a:spcBef>
                <a:spcPts val="0"/>
              </a:spcBef>
              <a:spcAft>
                <a:spcPts val="0"/>
              </a:spcAft>
              <a:buSzPct val="100000"/>
              <a:buChar char="■"/>
            </a:pPr>
            <a:r>
              <a:rPr lang="en" sz="2000"/>
              <a:t>Ensure viability of design</a:t>
            </a:r>
            <a:endParaRPr sz="2000"/>
          </a:p>
          <a:p>
            <a:pPr indent="0" lvl="0" marL="45720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7"/>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Questions?</a:t>
            </a:r>
            <a:endParaRPr/>
          </a:p>
        </p:txBody>
      </p:sp>
      <p:sp>
        <p:nvSpPr>
          <p:cNvPr id="189" name="Google Shape;189;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0" name="Google Shape;190;p27"/>
          <p:cNvPicPr preferRelativeResize="0"/>
          <p:nvPr/>
        </p:nvPicPr>
        <p:blipFill>
          <a:blip r:embed="rId3">
            <a:alphaModFix/>
          </a:blip>
          <a:stretch>
            <a:fillRect/>
          </a:stretch>
        </p:blipFill>
        <p:spPr>
          <a:xfrm>
            <a:off x="5424000" y="3817963"/>
            <a:ext cx="759325" cy="759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References </a:t>
            </a:r>
            <a:endParaRPr/>
          </a:p>
        </p:txBody>
      </p:sp>
      <p:sp>
        <p:nvSpPr>
          <p:cNvPr id="196" name="Google Shape;196;p2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
            </a:r>
            <a:r>
              <a:rPr lang="en" sz="1500"/>
              <a:t>1] - </a:t>
            </a:r>
            <a:r>
              <a:rPr lang="en" sz="1500" u="sng">
                <a:solidFill>
                  <a:schemeClr val="hlink"/>
                </a:solidFill>
                <a:hlinkClick r:id="rId3"/>
              </a:rPr>
              <a:t>https://thermal.ferrotec.com/technology/thermoelectric-reference-guide/thermalref13/</a:t>
            </a:r>
            <a:r>
              <a:rPr lang="en" sz="1500"/>
              <a:t> </a:t>
            </a:r>
            <a:endParaRPr sz="1500"/>
          </a:p>
          <a:p>
            <a:pPr indent="0" lvl="0" marL="0" rtl="0" algn="l">
              <a:spcBef>
                <a:spcPts val="1200"/>
              </a:spcBef>
              <a:spcAft>
                <a:spcPts val="0"/>
              </a:spcAft>
              <a:buNone/>
            </a:pPr>
            <a:r>
              <a:rPr lang="en" sz="1500"/>
              <a:t>[2] - </a:t>
            </a:r>
            <a:r>
              <a:rPr lang="en" sz="1500" u="sng">
                <a:solidFill>
                  <a:schemeClr val="hlink"/>
                </a:solidFill>
                <a:hlinkClick r:id="rId4"/>
              </a:rPr>
              <a:t>https://www.dynamicslr.com/a-guide-on-how-to-calculate-solar-panels-output/</a:t>
            </a:r>
            <a:endParaRPr sz="1500"/>
          </a:p>
          <a:p>
            <a:pPr indent="0" lvl="0" marL="0" rtl="0" algn="l">
              <a:spcBef>
                <a:spcPts val="1200"/>
              </a:spcBef>
              <a:spcAft>
                <a:spcPts val="1200"/>
              </a:spcAft>
              <a:buNone/>
            </a:pPr>
            <a:r>
              <a:t/>
            </a:r>
            <a:endParaRPr sz="1500"/>
          </a:p>
        </p:txBody>
      </p:sp>
      <p:sp>
        <p:nvSpPr>
          <p:cNvPr id="197" name="Google Shape;197;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Prototype and CAD Package</a:t>
            </a:r>
            <a:endParaRPr/>
          </a:p>
        </p:txBody>
      </p:sp>
      <p:sp>
        <p:nvSpPr>
          <p:cNvPr id="72" name="Google Shape;72;p14"/>
          <p:cNvSpPr txBox="1"/>
          <p:nvPr>
            <p:ph idx="1" type="body"/>
          </p:nvPr>
        </p:nvSpPr>
        <p:spPr>
          <a:xfrm>
            <a:off x="311700" y="894750"/>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 </a:t>
            </a:r>
            <a:endParaRPr/>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a:t>Terrell </a:t>
            </a:r>
            <a:fld id="{00000000-1234-1234-1234-123412341234}" type="slidenum">
              <a:rPr b="1" lang="en"/>
              <a:t>‹#›</a:t>
            </a:fld>
            <a:endParaRPr b="1"/>
          </a:p>
        </p:txBody>
      </p:sp>
      <p:pic>
        <p:nvPicPr>
          <p:cNvPr id="74" name="Google Shape;74;p14"/>
          <p:cNvPicPr preferRelativeResize="0"/>
          <p:nvPr/>
        </p:nvPicPr>
        <p:blipFill>
          <a:blip r:embed="rId3">
            <a:alphaModFix/>
          </a:blip>
          <a:stretch>
            <a:fillRect/>
          </a:stretch>
        </p:blipFill>
        <p:spPr>
          <a:xfrm>
            <a:off x="311712" y="1147225"/>
            <a:ext cx="1098137" cy="2159850"/>
          </a:xfrm>
          <a:prstGeom prst="rect">
            <a:avLst/>
          </a:prstGeom>
          <a:noFill/>
          <a:ln>
            <a:noFill/>
          </a:ln>
        </p:spPr>
      </p:pic>
      <p:pic>
        <p:nvPicPr>
          <p:cNvPr id="75" name="Google Shape;75;p14"/>
          <p:cNvPicPr preferRelativeResize="0"/>
          <p:nvPr/>
        </p:nvPicPr>
        <p:blipFill>
          <a:blip r:embed="rId4">
            <a:alphaModFix/>
          </a:blip>
          <a:stretch>
            <a:fillRect/>
          </a:stretch>
        </p:blipFill>
        <p:spPr>
          <a:xfrm>
            <a:off x="3680600" y="1147224"/>
            <a:ext cx="2634416" cy="1551525"/>
          </a:xfrm>
          <a:prstGeom prst="rect">
            <a:avLst/>
          </a:prstGeom>
          <a:noFill/>
          <a:ln>
            <a:noFill/>
          </a:ln>
        </p:spPr>
      </p:pic>
      <p:pic>
        <p:nvPicPr>
          <p:cNvPr id="76" name="Google Shape;76;p14"/>
          <p:cNvPicPr preferRelativeResize="0"/>
          <p:nvPr/>
        </p:nvPicPr>
        <p:blipFill>
          <a:blip r:embed="rId5">
            <a:alphaModFix/>
          </a:blip>
          <a:stretch>
            <a:fillRect/>
          </a:stretch>
        </p:blipFill>
        <p:spPr>
          <a:xfrm>
            <a:off x="6882063" y="157765"/>
            <a:ext cx="1950225" cy="1911572"/>
          </a:xfrm>
          <a:prstGeom prst="rect">
            <a:avLst/>
          </a:prstGeom>
          <a:noFill/>
          <a:ln>
            <a:noFill/>
          </a:ln>
        </p:spPr>
      </p:pic>
      <p:pic>
        <p:nvPicPr>
          <p:cNvPr id="77" name="Google Shape;77;p14"/>
          <p:cNvPicPr preferRelativeResize="0"/>
          <p:nvPr/>
        </p:nvPicPr>
        <p:blipFill>
          <a:blip r:embed="rId6">
            <a:alphaModFix/>
          </a:blip>
          <a:stretch>
            <a:fillRect/>
          </a:stretch>
        </p:blipFill>
        <p:spPr>
          <a:xfrm>
            <a:off x="1807013" y="2069324"/>
            <a:ext cx="1500575" cy="1665800"/>
          </a:xfrm>
          <a:prstGeom prst="rect">
            <a:avLst/>
          </a:prstGeom>
          <a:noFill/>
          <a:ln>
            <a:noFill/>
          </a:ln>
        </p:spPr>
      </p:pic>
      <p:sp>
        <p:nvSpPr>
          <p:cNvPr id="78" name="Google Shape;78;p14"/>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11/3/21</a:t>
            </a:r>
            <a:endParaRPr sz="1000">
              <a:latin typeface="Open Sans"/>
              <a:ea typeface="Open Sans"/>
              <a:cs typeface="Open Sans"/>
              <a:sym typeface="Open Sans"/>
            </a:endParaRPr>
          </a:p>
        </p:txBody>
      </p:sp>
      <p:sp>
        <p:nvSpPr>
          <p:cNvPr id="79" name="Google Shape;79;p14"/>
          <p:cNvSpPr txBox="1"/>
          <p:nvPr/>
        </p:nvSpPr>
        <p:spPr>
          <a:xfrm>
            <a:off x="311700" y="3042425"/>
            <a:ext cx="13098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latin typeface="Open Sans"/>
                <a:ea typeface="Open Sans"/>
                <a:cs typeface="Open Sans"/>
                <a:sym typeface="Open Sans"/>
              </a:rPr>
              <a:t>Figure 1:</a:t>
            </a:r>
            <a:r>
              <a:rPr lang="en" sz="1100">
                <a:latin typeface="Open Sans"/>
                <a:ea typeface="Open Sans"/>
                <a:cs typeface="Open Sans"/>
                <a:sym typeface="Open Sans"/>
              </a:rPr>
              <a:t> Thermoelectric generator</a:t>
            </a:r>
            <a:endParaRPr sz="1100">
              <a:latin typeface="Open Sans"/>
              <a:ea typeface="Open Sans"/>
              <a:cs typeface="Open Sans"/>
              <a:sym typeface="Open Sans"/>
            </a:endParaRPr>
          </a:p>
        </p:txBody>
      </p:sp>
      <p:sp>
        <p:nvSpPr>
          <p:cNvPr id="80" name="Google Shape;80;p14"/>
          <p:cNvSpPr txBox="1"/>
          <p:nvPr/>
        </p:nvSpPr>
        <p:spPr>
          <a:xfrm>
            <a:off x="1848250" y="3735125"/>
            <a:ext cx="1418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100">
                <a:solidFill>
                  <a:schemeClr val="dk1"/>
                </a:solidFill>
                <a:latin typeface="Open Sans"/>
                <a:ea typeface="Open Sans"/>
                <a:cs typeface="Open Sans"/>
                <a:sym typeface="Open Sans"/>
              </a:rPr>
              <a:t>Figure 2:</a:t>
            </a:r>
            <a:r>
              <a:rPr lang="en" sz="1100">
                <a:solidFill>
                  <a:schemeClr val="dk1"/>
                </a:solidFill>
                <a:latin typeface="Open Sans"/>
                <a:ea typeface="Open Sans"/>
                <a:cs typeface="Open Sans"/>
                <a:sym typeface="Open Sans"/>
              </a:rPr>
              <a:t> DC-DC Converter</a:t>
            </a:r>
            <a:endParaRPr sz="11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81" name="Google Shape;81;p14"/>
          <p:cNvSpPr txBox="1"/>
          <p:nvPr/>
        </p:nvSpPr>
        <p:spPr>
          <a:xfrm>
            <a:off x="3872525" y="2473025"/>
            <a:ext cx="20001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100">
                <a:solidFill>
                  <a:schemeClr val="dk1"/>
                </a:solidFill>
                <a:latin typeface="Open Sans"/>
                <a:ea typeface="Open Sans"/>
                <a:cs typeface="Open Sans"/>
                <a:sym typeface="Open Sans"/>
              </a:rPr>
              <a:t>Figure 3:</a:t>
            </a:r>
            <a:r>
              <a:rPr lang="en" sz="1100">
                <a:solidFill>
                  <a:schemeClr val="dk1"/>
                </a:solidFill>
                <a:latin typeface="Open Sans"/>
                <a:ea typeface="Open Sans"/>
                <a:cs typeface="Open Sans"/>
                <a:sym typeface="Open Sans"/>
              </a:rPr>
              <a:t> Solar Panel</a:t>
            </a:r>
            <a:endParaRPr sz="11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82" name="Google Shape;82;p14"/>
          <p:cNvSpPr txBox="1"/>
          <p:nvPr/>
        </p:nvSpPr>
        <p:spPr>
          <a:xfrm>
            <a:off x="6816753" y="1942450"/>
            <a:ext cx="2204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100">
                <a:solidFill>
                  <a:schemeClr val="dk1"/>
                </a:solidFill>
                <a:latin typeface="Open Sans"/>
                <a:ea typeface="Open Sans"/>
                <a:cs typeface="Open Sans"/>
                <a:sym typeface="Open Sans"/>
              </a:rPr>
              <a:t>Figure 4:</a:t>
            </a:r>
            <a:r>
              <a:rPr lang="en" sz="1100">
                <a:solidFill>
                  <a:schemeClr val="dk1"/>
                </a:solidFill>
                <a:latin typeface="Open Sans"/>
                <a:ea typeface="Open Sans"/>
                <a:cs typeface="Open Sans"/>
                <a:sym typeface="Open Sans"/>
              </a:rPr>
              <a:t> Deep Cycle Battery</a:t>
            </a:r>
            <a:endParaRPr sz="11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83" name="Google Shape;83;p14"/>
          <p:cNvPicPr preferRelativeResize="0"/>
          <p:nvPr/>
        </p:nvPicPr>
        <p:blipFill>
          <a:blip r:embed="rId7">
            <a:alphaModFix/>
          </a:blip>
          <a:stretch>
            <a:fillRect/>
          </a:stretch>
        </p:blipFill>
        <p:spPr>
          <a:xfrm>
            <a:off x="4990100" y="2698750"/>
            <a:ext cx="3168650" cy="1714500"/>
          </a:xfrm>
          <a:prstGeom prst="rect">
            <a:avLst/>
          </a:prstGeom>
          <a:noFill/>
          <a:ln>
            <a:noFill/>
          </a:ln>
        </p:spPr>
      </p:pic>
      <p:sp>
        <p:nvSpPr>
          <p:cNvPr id="84" name="Google Shape;84;p14"/>
          <p:cNvSpPr txBox="1"/>
          <p:nvPr/>
        </p:nvSpPr>
        <p:spPr>
          <a:xfrm>
            <a:off x="5926875" y="4318000"/>
            <a:ext cx="20427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100">
                <a:solidFill>
                  <a:schemeClr val="dk1"/>
                </a:solidFill>
                <a:latin typeface="Open Sans"/>
                <a:ea typeface="Open Sans"/>
                <a:cs typeface="Open Sans"/>
                <a:sym typeface="Open Sans"/>
              </a:rPr>
              <a:t>Figure 5:</a:t>
            </a:r>
            <a:r>
              <a:rPr lang="en" sz="1100">
                <a:solidFill>
                  <a:schemeClr val="dk1"/>
                </a:solidFill>
                <a:latin typeface="Open Sans"/>
                <a:ea typeface="Open Sans"/>
                <a:cs typeface="Open Sans"/>
                <a:sym typeface="Open Sans"/>
              </a:rPr>
              <a:t> Diffuser</a:t>
            </a:r>
            <a:endParaRPr sz="11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Prototype and CAD Package</a:t>
            </a:r>
            <a:endParaRPr/>
          </a:p>
        </p:txBody>
      </p:sp>
      <p:sp>
        <p:nvSpPr>
          <p:cNvPr id="90" name="Google Shape;90;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   </a:t>
            </a:r>
            <a:endParaRPr/>
          </a:p>
        </p:txBody>
      </p:sp>
      <p:sp>
        <p:nvSpPr>
          <p:cNvPr id="91" name="Google Shape;91;p15"/>
          <p:cNvSpPr txBox="1"/>
          <p:nvPr>
            <p:ph idx="12" type="sldNum"/>
          </p:nvPr>
        </p:nvSpPr>
        <p:spPr>
          <a:xfrm>
            <a:off x="7697789" y="4663225"/>
            <a:ext cx="13233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Terrell </a:t>
            </a:r>
            <a:fld id="{00000000-1234-1234-1234-123412341234}" type="slidenum">
              <a:rPr b="1" lang="en" sz="1300"/>
              <a:t>‹#›</a:t>
            </a:fld>
            <a:endParaRPr b="1" sz="1300"/>
          </a:p>
        </p:txBody>
      </p:sp>
      <p:pic>
        <p:nvPicPr>
          <p:cNvPr id="92" name="Google Shape;92;p15"/>
          <p:cNvPicPr preferRelativeResize="0"/>
          <p:nvPr/>
        </p:nvPicPr>
        <p:blipFill>
          <a:blip r:embed="rId3">
            <a:alphaModFix/>
          </a:blip>
          <a:stretch>
            <a:fillRect/>
          </a:stretch>
        </p:blipFill>
        <p:spPr>
          <a:xfrm>
            <a:off x="1192750" y="1392649"/>
            <a:ext cx="6758499" cy="3025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Project Description</a:t>
            </a:r>
            <a:endParaRPr/>
          </a:p>
        </p:txBody>
      </p:sp>
      <p:sp>
        <p:nvSpPr>
          <p:cNvPr id="98" name="Google Shape;98;p16"/>
          <p:cNvSpPr txBox="1"/>
          <p:nvPr>
            <p:ph idx="1" type="body"/>
          </p:nvPr>
        </p:nvSpPr>
        <p:spPr>
          <a:xfrm>
            <a:off x="311700" y="12142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Sponsor:</a:t>
            </a:r>
            <a:r>
              <a:rPr lang="en"/>
              <a:t> </a:t>
            </a:r>
            <a:endParaRPr/>
          </a:p>
          <a:p>
            <a:pPr indent="-317500" lvl="1" marL="914400" rtl="0" algn="l">
              <a:spcBef>
                <a:spcPts val="0"/>
              </a:spcBef>
              <a:spcAft>
                <a:spcPts val="0"/>
              </a:spcAft>
              <a:buSzPts val="1400"/>
              <a:buChar char="○"/>
            </a:pPr>
            <a:r>
              <a:rPr lang="en"/>
              <a:t>Dr. Hesam Moghaddam </a:t>
            </a:r>
            <a:endParaRPr/>
          </a:p>
          <a:p>
            <a:pPr indent="-342900" lvl="0" marL="457200" rtl="0" algn="l">
              <a:spcBef>
                <a:spcPts val="0"/>
              </a:spcBef>
              <a:spcAft>
                <a:spcPts val="0"/>
              </a:spcAft>
              <a:buSzPts val="1800"/>
              <a:buChar char="●"/>
            </a:pPr>
            <a:r>
              <a:rPr b="1" lang="en"/>
              <a:t>Task:</a:t>
            </a:r>
            <a:endParaRPr b="1"/>
          </a:p>
          <a:p>
            <a:pPr indent="-317500" lvl="1" marL="914400" rtl="0" algn="l">
              <a:spcBef>
                <a:spcPts val="0"/>
              </a:spcBef>
              <a:spcAft>
                <a:spcPts val="0"/>
              </a:spcAft>
              <a:buSzPts val="1400"/>
              <a:buChar char="○"/>
            </a:pPr>
            <a:r>
              <a:rPr lang="en"/>
              <a:t>Design an add on system which will harvest energy from existing sources surrounding the vehicle and direct this energy gathered to an electrical component of the vehicle to be powered </a:t>
            </a:r>
            <a:endParaRPr/>
          </a:p>
          <a:p>
            <a:pPr indent="-342900" lvl="0" marL="457200" rtl="0" algn="l">
              <a:spcBef>
                <a:spcPts val="0"/>
              </a:spcBef>
              <a:spcAft>
                <a:spcPts val="0"/>
              </a:spcAft>
              <a:buSzPts val="1800"/>
              <a:buChar char="●"/>
            </a:pPr>
            <a:r>
              <a:rPr b="1" lang="en"/>
              <a:t>Goal:</a:t>
            </a:r>
            <a:endParaRPr b="1"/>
          </a:p>
          <a:p>
            <a:pPr indent="-317500" lvl="1" marL="914400" rtl="0" algn="l">
              <a:spcBef>
                <a:spcPts val="0"/>
              </a:spcBef>
              <a:spcAft>
                <a:spcPts val="0"/>
              </a:spcAft>
              <a:buSzPts val="1400"/>
              <a:buChar char="○"/>
            </a:pPr>
            <a:r>
              <a:rPr lang="en"/>
              <a:t>Increasing performance of an electric vehicle by reducing the amount of electrical energy needed to power various components of the vehicle </a:t>
            </a:r>
            <a:endParaRPr/>
          </a:p>
        </p:txBody>
      </p:sp>
      <p:sp>
        <p:nvSpPr>
          <p:cNvPr id="99" name="Google Shape;99;p16"/>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11/3/21</a:t>
            </a:r>
            <a:endParaRPr sz="1000">
              <a:latin typeface="Open Sans"/>
              <a:ea typeface="Open Sans"/>
              <a:cs typeface="Open Sans"/>
              <a:sym typeface="Open Sans"/>
            </a:endParaRPr>
          </a:p>
        </p:txBody>
      </p:sp>
      <p:sp>
        <p:nvSpPr>
          <p:cNvPr id="100" name="Google Shape;100;p16"/>
          <p:cNvSpPr txBox="1"/>
          <p:nvPr>
            <p:ph idx="12" type="sldNum"/>
          </p:nvPr>
        </p:nvSpPr>
        <p:spPr>
          <a:xfrm>
            <a:off x="7970843" y="4663225"/>
            <a:ext cx="10503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1300"/>
              <a:t>Miwa </a:t>
            </a:r>
            <a:fld id="{00000000-1234-1234-1234-123412341234}" type="slidenum">
              <a:rPr b="1" lang="en" sz="1300"/>
              <a:t>‹#›</a:t>
            </a:fld>
            <a:endParaRPr b="1"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Description</a:t>
            </a:r>
            <a:endParaRPr/>
          </a:p>
        </p:txBody>
      </p:sp>
      <p:sp>
        <p:nvSpPr>
          <p:cNvPr id="106" name="Google Shape;106;p1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most current </a:t>
            </a:r>
            <a:r>
              <a:rPr lang="en"/>
              <a:t>rendition</a:t>
            </a:r>
            <a:r>
              <a:rPr lang="en"/>
              <a:t> of the design: Solar panel, thermoelectric generators, diffuser generator combination, charge controller, deep cycle battery</a:t>
            </a:r>
            <a:endParaRPr/>
          </a:p>
          <a:p>
            <a:pPr indent="-317500" lvl="1" marL="914400" rtl="0" algn="l">
              <a:spcBef>
                <a:spcPts val="0"/>
              </a:spcBef>
              <a:spcAft>
                <a:spcPts val="0"/>
              </a:spcAft>
              <a:buSzPts val="1400"/>
              <a:buChar char="○"/>
            </a:pPr>
            <a:r>
              <a:rPr lang="en"/>
              <a:t>All of this will go to power the headlights of the vehicle </a:t>
            </a:r>
            <a:endParaRPr/>
          </a:p>
          <a:p>
            <a:pPr indent="-342900" lvl="0" marL="457200" rtl="0" algn="l">
              <a:spcBef>
                <a:spcPts val="0"/>
              </a:spcBef>
              <a:spcAft>
                <a:spcPts val="0"/>
              </a:spcAft>
              <a:buSzPts val="1800"/>
              <a:buChar char="●"/>
            </a:pPr>
            <a:r>
              <a:rPr lang="en"/>
              <a:t>This particular design was chosen to give the team the best chance of gathering electrical energy to direct toward powering a function of the vehicle while meeting all of the customer requirements </a:t>
            </a:r>
            <a:endParaRPr/>
          </a:p>
        </p:txBody>
      </p:sp>
      <p:sp>
        <p:nvSpPr>
          <p:cNvPr id="107" name="Google Shape;107;p17"/>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11/3/21</a:t>
            </a:r>
            <a:endParaRPr sz="1000">
              <a:latin typeface="Open Sans"/>
              <a:ea typeface="Open Sans"/>
              <a:cs typeface="Open Sans"/>
              <a:sym typeface="Open Sans"/>
            </a:endParaRPr>
          </a:p>
        </p:txBody>
      </p:sp>
      <p:sp>
        <p:nvSpPr>
          <p:cNvPr id="108" name="Google Shape;108;p17"/>
          <p:cNvSpPr txBox="1"/>
          <p:nvPr>
            <p:ph idx="12" type="sldNum"/>
          </p:nvPr>
        </p:nvSpPr>
        <p:spPr>
          <a:xfrm>
            <a:off x="8087645" y="4663225"/>
            <a:ext cx="9336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1300"/>
              <a:t>Austin </a:t>
            </a:r>
            <a:fld id="{00000000-1234-1234-1234-123412341234}" type="slidenum">
              <a:rPr b="1" lang="en" sz="1300"/>
              <a:t>‹#›</a:t>
            </a:fld>
            <a:endParaRPr b="1"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Description</a:t>
            </a:r>
            <a:endParaRPr/>
          </a:p>
        </p:txBody>
      </p:sp>
      <p:sp>
        <p:nvSpPr>
          <p:cNvPr id="114" name="Google Shape;114;p1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Energy gathered from brake heat, solar energy, and diffuser turning generator</a:t>
            </a:r>
            <a:endParaRPr/>
          </a:p>
          <a:p>
            <a:pPr indent="-342900" lvl="0" marL="457200" rtl="0" algn="l">
              <a:spcBef>
                <a:spcPts val="0"/>
              </a:spcBef>
              <a:spcAft>
                <a:spcPts val="0"/>
              </a:spcAft>
              <a:buSzPts val="1800"/>
              <a:buChar char="●"/>
            </a:pPr>
            <a:r>
              <a:rPr lang="en"/>
              <a:t>Energy is transferred to a the DC-DC inverter</a:t>
            </a:r>
            <a:endParaRPr/>
          </a:p>
          <a:p>
            <a:pPr indent="-342900" lvl="0" marL="457200" rtl="0" algn="l">
              <a:spcBef>
                <a:spcPts val="0"/>
              </a:spcBef>
              <a:spcAft>
                <a:spcPts val="0"/>
              </a:spcAft>
              <a:buSzPts val="1800"/>
              <a:buChar char="●"/>
            </a:pPr>
            <a:r>
              <a:rPr lang="en"/>
              <a:t>Energy is stored in a battery </a:t>
            </a:r>
            <a:endParaRPr/>
          </a:p>
          <a:p>
            <a:pPr indent="-342900" lvl="0" marL="457200" rtl="0" algn="l">
              <a:spcBef>
                <a:spcPts val="0"/>
              </a:spcBef>
              <a:spcAft>
                <a:spcPts val="0"/>
              </a:spcAft>
              <a:buSzPts val="1800"/>
              <a:buChar char="●"/>
            </a:pPr>
            <a:r>
              <a:rPr lang="en"/>
              <a:t>Current flow is </a:t>
            </a:r>
            <a:r>
              <a:rPr lang="en"/>
              <a:t>controlled by a charge controller</a:t>
            </a:r>
            <a:endParaRPr/>
          </a:p>
          <a:p>
            <a:pPr indent="-342900" lvl="0" marL="457200" rtl="0" algn="l">
              <a:spcBef>
                <a:spcPts val="0"/>
              </a:spcBef>
              <a:spcAft>
                <a:spcPts val="0"/>
              </a:spcAft>
              <a:buSzPts val="1800"/>
              <a:buChar char="●"/>
            </a:pPr>
            <a:r>
              <a:rPr lang="en"/>
              <a:t>Energy is sent to the vehicle’s headlights </a:t>
            </a:r>
            <a:endParaRPr/>
          </a:p>
        </p:txBody>
      </p:sp>
      <p:sp>
        <p:nvSpPr>
          <p:cNvPr id="115" name="Google Shape;115;p18"/>
          <p:cNvSpPr txBox="1"/>
          <p:nvPr>
            <p:ph idx="12" type="sldNum"/>
          </p:nvPr>
        </p:nvSpPr>
        <p:spPr>
          <a:xfrm>
            <a:off x="7560112" y="4663225"/>
            <a:ext cx="14610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Austin </a:t>
            </a:r>
            <a:fld id="{00000000-1234-1234-1234-123412341234}" type="slidenum">
              <a:rPr b="1" lang="en" sz="1300"/>
              <a:t>‹#›</a:t>
            </a:fld>
            <a:endParaRPr b="1" sz="1300"/>
          </a:p>
        </p:txBody>
      </p:sp>
      <p:sp>
        <p:nvSpPr>
          <p:cNvPr id="116" name="Google Shape;116;p18"/>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11/3/21</a:t>
            </a:r>
            <a:endParaRPr sz="10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Requirements (Customer Requirements) </a:t>
            </a:r>
            <a:endParaRPr/>
          </a:p>
        </p:txBody>
      </p:sp>
      <p:sp>
        <p:nvSpPr>
          <p:cNvPr id="122" name="Google Shape;122;p19"/>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36550" lvl="0" marL="457200" rtl="0" algn="l">
              <a:lnSpc>
                <a:spcPct val="100000"/>
              </a:lnSpc>
              <a:spcBef>
                <a:spcPts val="0"/>
              </a:spcBef>
              <a:spcAft>
                <a:spcPts val="0"/>
              </a:spcAft>
              <a:buSzPts val="1700"/>
              <a:buChar char="●"/>
            </a:pPr>
            <a:r>
              <a:rPr lang="en" sz="1700"/>
              <a:t>D</a:t>
            </a:r>
            <a:r>
              <a:rPr lang="en" sz="1700"/>
              <a:t>evice should not add significant weight to the car</a:t>
            </a:r>
            <a:endParaRPr sz="1700"/>
          </a:p>
          <a:p>
            <a:pPr indent="-336550" lvl="0" marL="457200" rtl="0" algn="just">
              <a:lnSpc>
                <a:spcPct val="100000"/>
              </a:lnSpc>
              <a:spcBef>
                <a:spcPts val="0"/>
              </a:spcBef>
              <a:spcAft>
                <a:spcPts val="0"/>
              </a:spcAft>
              <a:buSzPts val="1700"/>
              <a:buChar char="●"/>
            </a:pPr>
            <a:r>
              <a:rPr lang="en" sz="1700"/>
              <a:t>Device should not add significant cost to the overall car retail price (Max: $1000 if justified)</a:t>
            </a:r>
            <a:endParaRPr sz="1700"/>
          </a:p>
          <a:p>
            <a:pPr indent="-336550" lvl="0" marL="457200" rtl="0" algn="just">
              <a:lnSpc>
                <a:spcPct val="100000"/>
              </a:lnSpc>
              <a:spcBef>
                <a:spcPts val="0"/>
              </a:spcBef>
              <a:spcAft>
                <a:spcPts val="0"/>
              </a:spcAft>
              <a:buSzPts val="1700"/>
              <a:buChar char="●"/>
            </a:pPr>
            <a:r>
              <a:rPr lang="en" sz="1700"/>
              <a:t>Device should harvest/generate enough electricity to perform a proper electrical function in the car such as supplying electricity for headlights, stereo, etc</a:t>
            </a:r>
            <a:endParaRPr sz="1700"/>
          </a:p>
          <a:p>
            <a:pPr indent="-336550" lvl="0" marL="457200" rtl="0" algn="just">
              <a:lnSpc>
                <a:spcPct val="100000"/>
              </a:lnSpc>
              <a:spcBef>
                <a:spcPts val="0"/>
              </a:spcBef>
              <a:spcAft>
                <a:spcPts val="0"/>
              </a:spcAft>
              <a:buSzPts val="1700"/>
              <a:buChar char="●"/>
            </a:pPr>
            <a:r>
              <a:rPr lang="en" sz="1700"/>
              <a:t>Device should not compromise the aesthetics of the car</a:t>
            </a:r>
            <a:endParaRPr sz="1700"/>
          </a:p>
          <a:p>
            <a:pPr indent="-336550" lvl="0" marL="457200" rtl="0" algn="just">
              <a:lnSpc>
                <a:spcPct val="100000"/>
              </a:lnSpc>
              <a:spcBef>
                <a:spcPts val="0"/>
              </a:spcBef>
              <a:spcAft>
                <a:spcPts val="0"/>
              </a:spcAft>
              <a:buSzPts val="1700"/>
              <a:buChar char="●"/>
            </a:pPr>
            <a:r>
              <a:rPr lang="en" sz="1700"/>
              <a:t>Device can be an add-on to the car so can be sold and installed separately</a:t>
            </a:r>
            <a:endParaRPr sz="1700"/>
          </a:p>
          <a:p>
            <a:pPr indent="-336550" lvl="0" marL="457200" rtl="0" algn="just">
              <a:lnSpc>
                <a:spcPct val="100000"/>
              </a:lnSpc>
              <a:spcBef>
                <a:spcPts val="0"/>
              </a:spcBef>
              <a:spcAft>
                <a:spcPts val="0"/>
              </a:spcAft>
              <a:buSzPts val="1700"/>
              <a:buChar char="●"/>
            </a:pPr>
            <a:r>
              <a:rPr lang="en" sz="1700"/>
              <a:t>Design must be reliable enough to be used in market application</a:t>
            </a:r>
            <a:endParaRPr sz="1700"/>
          </a:p>
          <a:p>
            <a:pPr indent="0" lvl="0" marL="0" rtl="0" algn="just">
              <a:lnSpc>
                <a:spcPct val="100000"/>
              </a:lnSpc>
              <a:spcBef>
                <a:spcPts val="1200"/>
              </a:spcBef>
              <a:spcAft>
                <a:spcPts val="1200"/>
              </a:spcAft>
              <a:buNone/>
            </a:pPr>
            <a:r>
              <a:t/>
            </a:r>
            <a:endParaRPr sz="1700"/>
          </a:p>
        </p:txBody>
      </p:sp>
      <p:sp>
        <p:nvSpPr>
          <p:cNvPr id="123" name="Google Shape;123;p19"/>
          <p:cNvSpPr txBox="1"/>
          <p:nvPr>
            <p:ph idx="12" type="sldNum"/>
          </p:nvPr>
        </p:nvSpPr>
        <p:spPr>
          <a:xfrm>
            <a:off x="8058719" y="4663225"/>
            <a:ext cx="962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Austin </a:t>
            </a:r>
            <a:fld id="{00000000-1234-1234-1234-123412341234}" type="slidenum">
              <a:rPr b="1" lang="en" sz="1300"/>
              <a:t>‹#›</a:t>
            </a:fld>
            <a:endParaRPr b="1" sz="1300"/>
          </a:p>
        </p:txBody>
      </p:sp>
      <p:sp>
        <p:nvSpPr>
          <p:cNvPr id="124" name="Google Shape;124;p19"/>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11/3/21</a:t>
            </a:r>
            <a:endParaRPr sz="10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Requirements </a:t>
            </a:r>
            <a:endParaRPr/>
          </a:p>
        </p:txBody>
      </p:sp>
      <p:sp>
        <p:nvSpPr>
          <p:cNvPr id="130" name="Google Shape;130;p2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Teams design meets the requirements for price and weight since chosen components were lightweight and came below max cost</a:t>
            </a:r>
            <a:endParaRPr/>
          </a:p>
          <a:p>
            <a:pPr indent="-342900" lvl="0" marL="457200" rtl="0" algn="l">
              <a:spcBef>
                <a:spcPts val="0"/>
              </a:spcBef>
              <a:spcAft>
                <a:spcPts val="0"/>
              </a:spcAft>
              <a:buSzPts val="1800"/>
              <a:buChar char="●"/>
            </a:pPr>
            <a:r>
              <a:rPr lang="en"/>
              <a:t>The device will generate enough electricity to power a </a:t>
            </a:r>
            <a:r>
              <a:rPr lang="en"/>
              <a:t>function of the car with the data shown </a:t>
            </a:r>
            <a:endParaRPr/>
          </a:p>
          <a:p>
            <a:pPr indent="-342900" lvl="0" marL="457200" rtl="0" algn="l">
              <a:spcBef>
                <a:spcPts val="0"/>
              </a:spcBef>
              <a:spcAft>
                <a:spcPts val="0"/>
              </a:spcAft>
              <a:buSzPts val="1800"/>
              <a:buChar char="●"/>
            </a:pPr>
            <a:r>
              <a:rPr lang="en"/>
              <a:t>Device being an add on an not ruining the vehicles aesthetics will be met by the choice of components being either hidden or not noticeable </a:t>
            </a:r>
            <a:endParaRPr/>
          </a:p>
          <a:p>
            <a:pPr indent="-342900" lvl="0" marL="457200" rtl="0" algn="l">
              <a:spcBef>
                <a:spcPts val="0"/>
              </a:spcBef>
              <a:spcAft>
                <a:spcPts val="0"/>
              </a:spcAft>
              <a:buSzPts val="1800"/>
              <a:buChar char="●"/>
            </a:pPr>
            <a:r>
              <a:rPr lang="en"/>
              <a:t>Reliability of the device is ensured by the use of aftermarket products that have been proven reliable already </a:t>
            </a:r>
            <a:endParaRPr/>
          </a:p>
        </p:txBody>
      </p:sp>
      <p:sp>
        <p:nvSpPr>
          <p:cNvPr id="131" name="Google Shape;131;p20"/>
          <p:cNvSpPr txBox="1"/>
          <p:nvPr>
            <p:ph idx="12" type="sldNum"/>
          </p:nvPr>
        </p:nvSpPr>
        <p:spPr>
          <a:xfrm>
            <a:off x="7317134" y="4663225"/>
            <a:ext cx="17040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b="1" lang="en" sz="1300"/>
              <a:t>Austin </a:t>
            </a:r>
            <a:fld id="{00000000-1234-1234-1234-123412341234}" type="slidenum">
              <a:rPr b="1" lang="en" sz="1300"/>
              <a:t>‹#›</a:t>
            </a:fld>
            <a:endParaRPr b="1" sz="1300"/>
          </a:p>
        </p:txBody>
      </p:sp>
      <p:sp>
        <p:nvSpPr>
          <p:cNvPr id="132" name="Google Shape;132;p20"/>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11/3/21</a:t>
            </a:r>
            <a:endParaRPr sz="10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191425" y="4291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Requirements </a:t>
            </a:r>
            <a:endParaRPr/>
          </a:p>
        </p:txBody>
      </p:sp>
      <p:sp>
        <p:nvSpPr>
          <p:cNvPr id="138" name="Google Shape;138;p21"/>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Thermoelectric generators are shown to generate enough electricity to </a:t>
            </a:r>
            <a:r>
              <a:rPr lang="en"/>
              <a:t>power</a:t>
            </a:r>
            <a:r>
              <a:rPr lang="en"/>
              <a:t> most minor vehicle operations using an equation given in Ferrotec’s Thermoelectric Technical Reference text</a:t>
            </a:r>
            <a:endParaRPr/>
          </a:p>
          <a:p>
            <a:pPr indent="-342900" lvl="0" marL="457200" rtl="0" algn="l">
              <a:spcBef>
                <a:spcPts val="0"/>
              </a:spcBef>
              <a:spcAft>
                <a:spcPts val="0"/>
              </a:spcAft>
              <a:buSzPts val="1800"/>
              <a:buChar char="●"/>
            </a:pPr>
            <a:r>
              <a:rPr lang="en"/>
              <a:t>Using this equation and plotting in matlab we were able to see power for multiple generator types </a:t>
            </a:r>
            <a:endParaRPr/>
          </a:p>
          <a:p>
            <a:pPr indent="0" lvl="0" marL="457200" rtl="0" algn="l">
              <a:spcBef>
                <a:spcPts val="1200"/>
              </a:spcBef>
              <a:spcAft>
                <a:spcPts val="1200"/>
              </a:spcAft>
              <a:buNone/>
            </a:pPr>
            <a:r>
              <a:rPr lang="en"/>
              <a:t> </a:t>
            </a:r>
            <a:endParaRPr/>
          </a:p>
        </p:txBody>
      </p:sp>
      <p:sp>
        <p:nvSpPr>
          <p:cNvPr id="139" name="Google Shape;139;p21"/>
          <p:cNvSpPr txBox="1"/>
          <p:nvPr>
            <p:ph idx="12" type="sldNum"/>
          </p:nvPr>
        </p:nvSpPr>
        <p:spPr>
          <a:xfrm>
            <a:off x="7539687" y="4663225"/>
            <a:ext cx="14814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1300"/>
              <a:t>Austin </a:t>
            </a:r>
            <a:fld id="{00000000-1234-1234-1234-123412341234}" type="slidenum">
              <a:rPr b="1" lang="en" sz="1300"/>
              <a:t>‹#›</a:t>
            </a:fld>
            <a:endParaRPr b="1" sz="1300"/>
          </a:p>
        </p:txBody>
      </p:sp>
      <p:pic>
        <p:nvPicPr>
          <p:cNvPr id="140" name="Google Shape;140;p21"/>
          <p:cNvPicPr preferRelativeResize="0"/>
          <p:nvPr/>
        </p:nvPicPr>
        <p:blipFill>
          <a:blip r:embed="rId3">
            <a:alphaModFix/>
          </a:blip>
          <a:stretch>
            <a:fillRect/>
          </a:stretch>
        </p:blipFill>
        <p:spPr>
          <a:xfrm>
            <a:off x="5576925" y="2518850"/>
            <a:ext cx="2747175" cy="2060375"/>
          </a:xfrm>
          <a:prstGeom prst="rect">
            <a:avLst/>
          </a:prstGeom>
          <a:noFill/>
          <a:ln>
            <a:noFill/>
          </a:ln>
        </p:spPr>
      </p:pic>
      <p:sp>
        <p:nvSpPr>
          <p:cNvPr id="141" name="Google Shape;141;p21"/>
          <p:cNvSpPr txBox="1"/>
          <p:nvPr/>
        </p:nvSpPr>
        <p:spPr>
          <a:xfrm>
            <a:off x="3720000" y="4804800"/>
            <a:ext cx="1704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EV Moghaddam 11/3/21</a:t>
            </a:r>
            <a:endParaRPr sz="10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